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4" r:id="rId1"/>
  </p:sldMasterIdLst>
  <p:notesMasterIdLst>
    <p:notesMasterId r:id="rId3"/>
  </p:notesMasterIdLst>
  <p:sldIdLst>
    <p:sldId id="259" r:id="rId2"/>
  </p:sldIdLst>
  <p:sldSz cx="27432000" cy="43891200"/>
  <p:notesSz cx="6716713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2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1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600000"/>
    <a:srgbClr val="FFFF99"/>
    <a:srgbClr val="FFFF66"/>
    <a:srgbClr val="FFFFFF"/>
    <a:srgbClr val="660066"/>
    <a:srgbClr val="80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>
      <p:cViewPr varScale="1">
        <p:scale>
          <a:sx n="20" d="100"/>
          <a:sy n="20" d="100"/>
        </p:scale>
        <p:origin x="2064" y="78"/>
      </p:cViewPr>
      <p:guideLst>
        <p:guide orient="horz" pos="6528"/>
        <p:guide pos="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10"/>
        <p:guide pos="211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57425" y="685800"/>
            <a:ext cx="21907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487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6C96EB0-C01D-488F-BBB3-D5578F4CDD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72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5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dirty="0"/>
          </a:p>
        </p:txBody>
      </p:sp>
      <p:sp>
        <p:nvSpPr>
          <p:cNvPr id="3076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C198E8-2B9C-4671-8330-3355DCBDDF90}" type="slidenum">
              <a:rPr lang="en-US" sz="1200">
                <a:latin typeface="Times New Roman" panose="02020603050405020304" pitchFamily="18" charset="0"/>
              </a:rPr>
              <a:pPr/>
              <a:t>1</a:t>
            </a:fld>
            <a:endParaRPr 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9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9326" y="9265930"/>
            <a:ext cx="19862904" cy="2130931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9326" y="30575232"/>
            <a:ext cx="19862904" cy="5513088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85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60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8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331" y="30723757"/>
            <a:ext cx="19862901" cy="3627123"/>
          </a:xfrm>
        </p:spPr>
        <p:txBody>
          <a:bodyPr anchor="b">
            <a:normAutofit/>
          </a:bodyPr>
          <a:lstStyle>
            <a:lvl1pPr algn="l">
              <a:defRPr sz="7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99326" y="4389123"/>
            <a:ext cx="19862904" cy="2330026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9329" y="34350880"/>
            <a:ext cx="19862898" cy="3159757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2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326" y="9265920"/>
            <a:ext cx="19862904" cy="12679680"/>
          </a:xfrm>
        </p:spPr>
        <p:txBody>
          <a:bodyPr/>
          <a:lstStyle>
            <a:lvl1pPr>
              <a:defRPr sz="14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9326" y="23408640"/>
            <a:ext cx="19862904" cy="15118080"/>
          </a:xfrm>
        </p:spPr>
        <p:txBody>
          <a:bodyPr anchor="ctr">
            <a:normAutofit/>
          </a:bodyPr>
          <a:lstStyle>
            <a:lvl1pPr marL="0" indent="0">
              <a:buNone/>
              <a:defRPr sz="54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03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4226" y="9265920"/>
            <a:ext cx="18003147" cy="14869594"/>
          </a:xfrm>
        </p:spPr>
        <p:txBody>
          <a:bodyPr/>
          <a:lstStyle>
            <a:lvl1pPr>
              <a:defRPr sz="14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4344533" y="24135513"/>
            <a:ext cx="16383477" cy="2189914"/>
          </a:xfrm>
        </p:spPr>
        <p:txBody>
          <a:bodyPr anchor="t">
            <a:normAutofit/>
          </a:bodyPr>
          <a:lstStyle>
            <a:lvl1pPr marL="0" indent="0">
              <a:buNone/>
              <a:defRPr lang="en-US" sz="42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9326" y="27844205"/>
            <a:ext cx="19862904" cy="10728960"/>
          </a:xfrm>
        </p:spPr>
        <p:txBody>
          <a:bodyPr anchor="ctr">
            <a:normAutofit/>
          </a:bodyPr>
          <a:lstStyle>
            <a:lvl1pPr marL="0" indent="0">
              <a:buNone/>
              <a:defRPr sz="54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21693" y="6216019"/>
            <a:ext cx="180477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999072" y="16728237"/>
            <a:ext cx="180477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5839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326" y="19994886"/>
            <a:ext cx="19862904" cy="10580352"/>
          </a:xfrm>
        </p:spPr>
        <p:txBody>
          <a:bodyPr anchor="b"/>
          <a:lstStyle>
            <a:lvl1pPr algn="l">
              <a:defRPr sz="12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9326" y="30575238"/>
            <a:ext cx="19862904" cy="5506560"/>
          </a:xfrm>
        </p:spPr>
        <p:txBody>
          <a:bodyPr anchor="t"/>
          <a:lstStyle>
            <a:lvl1pPr marL="0" indent="0" algn="l">
              <a:buNone/>
              <a:defRPr sz="6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53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2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4504" y="12679680"/>
            <a:ext cx="6632175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468425" y="17068800"/>
            <a:ext cx="6588252" cy="22971763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40512" y="12679680"/>
            <a:ext cx="6608262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8716760" y="17068800"/>
            <a:ext cx="6632013" cy="22971763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6034751" y="12679680"/>
            <a:ext cx="6598974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16034751" y="17068800"/>
            <a:ext cx="6598974" cy="22971763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6002" y="13655040"/>
            <a:ext cx="0" cy="2535936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69090" y="13655040"/>
            <a:ext cx="0" cy="2538804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167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2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8425" y="27206074"/>
            <a:ext cx="6616836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468425" y="14142720"/>
            <a:ext cx="6616836" cy="975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468425" y="30894160"/>
            <a:ext cx="6616836" cy="4218810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53376" y="27206074"/>
            <a:ext cx="6595398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753373" y="14142720"/>
            <a:ext cx="6595398" cy="975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8750328" y="30894153"/>
            <a:ext cx="6604134" cy="4218810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6034751" y="27206074"/>
            <a:ext cx="6598974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6034748" y="14142720"/>
            <a:ext cx="6598974" cy="975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16034474" y="30894141"/>
            <a:ext cx="6607713" cy="4218810"/>
          </a:xfrm>
        </p:spPr>
        <p:txBody>
          <a:bodyPr anchor="t"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6002" y="13655040"/>
            <a:ext cx="0" cy="2535936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69090" y="13655040"/>
            <a:ext cx="0" cy="2538804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959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27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689348" y="2753373"/>
            <a:ext cx="3944379" cy="37287200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8425" y="4948512"/>
            <a:ext cx="16706436" cy="3509205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0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7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331" y="18315101"/>
            <a:ext cx="19862901" cy="12260141"/>
          </a:xfrm>
        </p:spPr>
        <p:txBody>
          <a:bodyPr anchor="b"/>
          <a:lstStyle>
            <a:lvl1pPr algn="l">
              <a:defRPr sz="12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9326" y="30575238"/>
            <a:ext cx="19862904" cy="5506560"/>
          </a:xfrm>
        </p:spPr>
        <p:txBody>
          <a:bodyPr anchor="t"/>
          <a:lstStyle>
            <a:lvl1pPr marL="0" indent="0" algn="l">
              <a:buNone/>
              <a:defRPr sz="6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3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83102" y="13187690"/>
            <a:ext cx="9894339" cy="26852883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25927" y="13158998"/>
            <a:ext cx="9894345" cy="26881568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3100" y="12192000"/>
            <a:ext cx="9894336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3102" y="16093440"/>
            <a:ext cx="9894339" cy="23947123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25930" y="12192000"/>
            <a:ext cx="9894339" cy="3688077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25930" y="16093440"/>
            <a:ext cx="9894339" cy="23947123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4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53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7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323" y="9265920"/>
            <a:ext cx="7654386" cy="9265920"/>
          </a:xfrm>
        </p:spPr>
        <p:txBody>
          <a:bodyPr anchor="b"/>
          <a:lstStyle>
            <a:lvl1pPr algn="l">
              <a:defRPr sz="7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8193" y="9265920"/>
            <a:ext cx="11694039" cy="29260800"/>
          </a:xfrm>
        </p:spPr>
        <p:txBody>
          <a:bodyPr anchor="ctr">
            <a:normAutofit/>
          </a:bodyPr>
          <a:lstStyle>
            <a:lvl1pPr>
              <a:defRPr sz="6000"/>
            </a:lvl1pPr>
            <a:lvl2pPr>
              <a:defRPr sz="5400"/>
            </a:lvl2pPr>
            <a:lvl3pPr>
              <a:defRPr sz="48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9328" y="20027401"/>
            <a:ext cx="7654383" cy="18531834"/>
          </a:xfrm>
        </p:spPr>
        <p:txBody>
          <a:bodyPr/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1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6968" y="11866829"/>
            <a:ext cx="11462022" cy="10078771"/>
          </a:xfrm>
        </p:spPr>
        <p:txBody>
          <a:bodyPr anchor="b">
            <a:normAutofit/>
          </a:bodyPr>
          <a:lstStyle>
            <a:lvl1pPr algn="l">
              <a:defRPr sz="10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640553" y="7315200"/>
            <a:ext cx="7202775" cy="29260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800"/>
            </a:lvl1pPr>
            <a:lvl2pPr marL="1371600" indent="0">
              <a:buNone/>
              <a:defRPr sz="4800"/>
            </a:lvl2pPr>
            <a:lvl3pPr marL="2743200" indent="0">
              <a:buNone/>
              <a:defRPr sz="4800"/>
            </a:lvl3pPr>
            <a:lvl4pPr marL="4114800" indent="0">
              <a:buNone/>
              <a:defRPr sz="4800"/>
            </a:lvl4pPr>
            <a:lvl5pPr marL="5486400" indent="0">
              <a:buNone/>
              <a:defRPr sz="4800"/>
            </a:lvl5pPr>
            <a:lvl6pPr marL="6858000" indent="0">
              <a:buNone/>
              <a:defRPr sz="4800"/>
            </a:lvl6pPr>
            <a:lvl7pPr marL="8229600" indent="0">
              <a:buNone/>
              <a:defRPr sz="4800"/>
            </a:lvl7pPr>
            <a:lvl8pPr marL="9601200" indent="0">
              <a:buNone/>
              <a:defRPr sz="4800"/>
            </a:lvl8pPr>
            <a:lvl9pPr marL="10972800" indent="0">
              <a:buNone/>
              <a:defRPr sz="48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9323" y="23408640"/>
            <a:ext cx="11444184" cy="8778240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  <a:lvl2pPr marL="1371600" indent="0">
              <a:buNone/>
              <a:defRPr sz="3600"/>
            </a:lvl2pPr>
            <a:lvl3pPr marL="2743200" indent="0">
              <a:buNone/>
              <a:defRPr sz="3000"/>
            </a:lvl3pPr>
            <a:lvl4pPr marL="4114800" indent="0">
              <a:buNone/>
              <a:defRPr sz="2700"/>
            </a:lvl4pPr>
            <a:lvl5pPr marL="5486400" indent="0">
              <a:buNone/>
              <a:defRPr sz="2700"/>
            </a:lvl5pPr>
            <a:lvl6pPr marL="6858000" indent="0">
              <a:buNone/>
              <a:defRPr sz="2700"/>
            </a:lvl6pPr>
            <a:lvl7pPr marL="8229600" indent="0">
              <a:buNone/>
              <a:defRPr sz="2700"/>
            </a:lvl7pPr>
            <a:lvl8pPr marL="9601200" indent="0">
              <a:buNone/>
              <a:defRPr sz="2700"/>
            </a:lvl8pPr>
            <a:lvl9pPr marL="10972800" indent="0">
              <a:buNone/>
              <a:defRPr sz="27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9B06-CF2A-459A-8CBC-F18C1D67D2B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65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8898296" y="10728960"/>
            <a:ext cx="8458200" cy="1804416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17069496" y="-2926080"/>
            <a:ext cx="4800600" cy="1024128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8898296" y="39014400"/>
            <a:ext cx="2971800" cy="633984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461964" y="17068800"/>
            <a:ext cx="12573000" cy="26822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2519364" y="18531840"/>
            <a:ext cx="7086600" cy="1511808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23236932" y="0"/>
            <a:ext cx="2057400" cy="70365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4130" y="2897395"/>
            <a:ext cx="21166140" cy="8963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3100" y="13138723"/>
            <a:ext cx="20134962" cy="26851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20800950" y="12092858"/>
            <a:ext cx="6339834" cy="68597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33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2138355" y="21274296"/>
            <a:ext cx="24702688" cy="685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33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23299295" y="1892714"/>
            <a:ext cx="1886439" cy="49131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40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9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1371600" rtl="0" eaLnBrk="1" latinLnBrk="0" hangingPunct="1">
        <a:spcBef>
          <a:spcPct val="0"/>
        </a:spcBef>
        <a:buNone/>
        <a:defRPr sz="12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28700" indent="-10287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6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2228850" indent="-85725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5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34290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8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48006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61722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75438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89154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102870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11658600" indent="-685800" algn="l" defTabSz="1371600" rtl="0" eaLnBrk="1" latinLnBrk="0" hangingPunct="1">
        <a:spcBef>
          <a:spcPts val="3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4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13716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5"/>
          <p:cNvSpPr txBox="1">
            <a:spLocks noChangeArrowheads="1"/>
          </p:cNvSpPr>
          <p:nvPr/>
        </p:nvSpPr>
        <p:spPr bwMode="auto">
          <a:xfrm>
            <a:off x="1676400" y="6529364"/>
            <a:ext cx="14249400" cy="9985849"/>
          </a:xfrm>
          <a:prstGeom prst="rect">
            <a:avLst/>
          </a:prstGeom>
          <a:solidFill>
            <a:schemeClr val="tx1">
              <a:lumMod val="8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What about the research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The current study will examine three different sections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Detention conditions, the value of education  and the reintegration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566928" lvl="0" indent="-45720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Specifically, as far the prison, I will examine the detention conditions and the difficulties within. 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566928" lvl="0" indent="-45720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424456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Concerning the </a:t>
            </a:r>
            <a:r>
              <a:rPr lang="de-DE" sz="3200" dirty="0">
                <a:solidFill>
                  <a:schemeClr val="bg1"/>
                </a:solidFill>
                <a:cs typeface="Arial" panose="020B0604020202020204" pitchFamily="34" charset="0"/>
              </a:rPr>
              <a:t>Consulting and </a:t>
            </a:r>
            <a:r>
              <a:rPr lang="de-DE" sz="3200" dirty="0" err="1">
                <a:solidFill>
                  <a:schemeClr val="bg1"/>
                </a:solidFill>
                <a:cs typeface="Arial" panose="020B0604020202020204" pitchFamily="34" charset="0"/>
              </a:rPr>
              <a:t>education</a:t>
            </a:r>
            <a:r>
              <a:rPr lang="de-DE" sz="3200" dirty="0">
                <a:solidFill>
                  <a:schemeClr val="bg1"/>
                </a:solidFill>
                <a:cs typeface="Arial" panose="020B0604020202020204" pitchFamily="34" charset="0"/>
              </a:rPr>
              <a:t>,  </a:t>
            </a: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I aim to research  the role of second chance schools in reducing recidivism and creating prospects after release.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424456"/>
              </a:buClr>
            </a:pP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566928" lvl="0" indent="-45720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424456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Finally, I will search, which Educational programs exist  in the Greek prisons and after the prison and I compare them with practices from international or domestic programs.</a:t>
            </a:r>
            <a:b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</a:b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566928" lvl="0" indent="-45720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424456"/>
              </a:buClr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053" name="Text Box 36"/>
          <p:cNvSpPr txBox="1">
            <a:spLocks noChangeArrowheads="1"/>
          </p:cNvSpPr>
          <p:nvPr/>
        </p:nvSpPr>
        <p:spPr bwMode="auto">
          <a:xfrm>
            <a:off x="17165473" y="6621373"/>
            <a:ext cx="9123527" cy="10005348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9728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</a:pPr>
            <a:r>
              <a:rPr lang="it-IT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 OF THE RESEARCH</a:t>
            </a:r>
          </a:p>
          <a:p>
            <a:pPr marL="109728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</a:pPr>
            <a:endParaRPr lang="el-G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</a:pPr>
            <a:r>
              <a:rPr lang="es-ES" sz="3200" dirty="0">
                <a:solidFill>
                  <a:schemeClr val="bg1"/>
                </a:solidFill>
                <a:cs typeface="Arial" panose="020B0604020202020204" pitchFamily="34" charset="0"/>
              </a:rPr>
              <a:t>Career </a:t>
            </a: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consulting of prisoners is a combination of 3 facts </a:t>
            </a:r>
            <a:r>
              <a:rPr lang="de-DE" sz="3200" dirty="0">
                <a:solidFill>
                  <a:schemeClr val="bg1"/>
                </a:solidFill>
                <a:cs typeface="Arial" panose="020B0604020202020204" pitchFamily="34" charset="0"/>
              </a:rPr>
              <a:t>:	</a:t>
            </a: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Prison, Education and Consulting</a:t>
            </a:r>
          </a:p>
          <a:p>
            <a:pPr marL="109728" lvl="0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I aim to research</a:t>
            </a:r>
            <a:r>
              <a:rPr lang="de-DE" sz="3200" dirty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endParaRPr 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 Consequences  of incarceration</a:t>
            </a: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The work in prison</a:t>
            </a: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the forms of education in prison</a:t>
            </a: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Benefits of education for the prisoners (reducing relapse</a:t>
            </a:r>
            <a:r>
              <a:rPr lang="el-GR" sz="3200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it-IT" sz="3200" dirty="0">
                <a:solidFill>
                  <a:schemeClr val="bg1"/>
                </a:solidFill>
                <a:cs typeface="Arial" panose="020B0604020202020204" pitchFamily="34" charset="0"/>
              </a:rPr>
              <a:t>personal development</a:t>
            </a:r>
            <a:r>
              <a:rPr lang="el-GR" sz="3200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gain new skills, reintegration)  </a:t>
            </a: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Career training (educational programs, schools </a:t>
            </a:r>
            <a:r>
              <a:rPr lang="en-US" sz="3200" dirty="0" err="1">
                <a:solidFill>
                  <a:schemeClr val="bg1"/>
                </a:solidFill>
                <a:cs typeface="Arial" panose="020B0604020202020204" pitchFamily="34" charset="0"/>
              </a:rPr>
              <a:t>etc</a:t>
            </a: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)</a:t>
            </a:r>
          </a:p>
          <a:p>
            <a:pPr marL="365760" lvl="0" indent="-256032" defTabSz="914400" eaLnBrk="1" fontAlgn="auto" hangingPunct="1">
              <a:spcBef>
                <a:spcPts val="300"/>
              </a:spcBef>
              <a:spcAft>
                <a:spcPts val="0"/>
              </a:spcAft>
              <a:buClr>
                <a:prstClr val="black"/>
              </a:buClr>
              <a:buFont typeface="Georgia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</a:rPr>
              <a:t>Release programs</a:t>
            </a:r>
          </a:p>
          <a:p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055" name="Text Box 38"/>
          <p:cNvSpPr txBox="1">
            <a:spLocks noChangeArrowheads="1"/>
          </p:cNvSpPr>
          <p:nvPr/>
        </p:nvSpPr>
        <p:spPr bwMode="auto">
          <a:xfrm>
            <a:off x="17165472" y="28117800"/>
            <a:ext cx="9123527" cy="10548419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479425" indent="-479425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/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Literature review</a:t>
            </a:r>
          </a:p>
          <a:p>
            <a:pPr marL="0" indent="0"/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Presentation of the composition of the bibliographic sources I studied</a:t>
            </a:r>
          </a:p>
          <a:p>
            <a:pPr>
              <a:buFontTx/>
              <a:buAutoNum type="arabicPeriod"/>
            </a:pPr>
            <a:endParaRPr lang="en-US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Their critical appraisal in order to gain a clear picture to the issue</a:t>
            </a:r>
          </a:p>
          <a:p>
            <a:pPr>
              <a:buFontTx/>
              <a:buAutoNum type="arabicPeriod"/>
            </a:pPr>
            <a:endParaRPr lang="en-US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Recording of the Greek Law about the rights of the prisoners</a:t>
            </a:r>
          </a:p>
          <a:p>
            <a:pPr>
              <a:buFontTx/>
              <a:buAutoNum type="arabicPeriod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buFontTx/>
              <a:buAutoNum type="arabicPeriod"/>
            </a:pPr>
            <a:endParaRPr lang="el-GR" sz="3200" dirty="0">
              <a:solidFill>
                <a:schemeClr val="bg1"/>
              </a:solidFill>
            </a:endParaRPr>
          </a:p>
          <a:p>
            <a:pPr>
              <a:buFontTx/>
              <a:buAutoNum type="arabicPeriod"/>
            </a:pPr>
            <a:endParaRPr lang="el-GR" sz="3200" dirty="0"/>
          </a:p>
          <a:p>
            <a:pPr>
              <a:buFontTx/>
              <a:buAutoNum type="arabicPeriod"/>
            </a:pPr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2057" name="Text Box 40"/>
          <p:cNvSpPr txBox="1">
            <a:spLocks noChangeArrowheads="1"/>
          </p:cNvSpPr>
          <p:nvPr/>
        </p:nvSpPr>
        <p:spPr bwMode="auto">
          <a:xfrm>
            <a:off x="1655760" y="28117800"/>
            <a:ext cx="12669840" cy="10548419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Research Methodology</a:t>
            </a:r>
          </a:p>
          <a:p>
            <a:pPr algn="just"/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algn="just"/>
            <a:r>
              <a:rPr lang="en-US" sz="3600" dirty="0">
                <a:solidFill>
                  <a:schemeClr val="bg1"/>
                </a:solidFill>
              </a:rPr>
              <a:t>The survey that will be conducted will be qualitative</a:t>
            </a:r>
            <a:r>
              <a:rPr lang="el-GR" sz="36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through interviews with educators, prison officers and after release prisoners. The aim of the </a:t>
            </a:r>
            <a:r>
              <a:rPr lang="en-US" sz="3600">
                <a:solidFill>
                  <a:schemeClr val="bg1"/>
                </a:solidFill>
              </a:rPr>
              <a:t>interviews is </a:t>
            </a:r>
            <a:r>
              <a:rPr lang="en-US" sz="3600" dirty="0">
                <a:solidFill>
                  <a:schemeClr val="bg1"/>
                </a:solidFill>
              </a:rPr>
              <a:t>to have a clear picture about the participation, behavior and interests of the prisoners. in addition, to highlight the problems and difficulties they face in prison</a:t>
            </a:r>
          </a:p>
          <a:p>
            <a:pPr algn="just"/>
            <a:endParaRPr lang="en-US" sz="3600" dirty="0">
              <a:solidFill>
                <a:schemeClr val="bg1"/>
              </a:solidFill>
            </a:endParaRPr>
          </a:p>
          <a:p>
            <a:pPr algn="just"/>
            <a:endParaRPr lang="en-US" sz="3200" dirty="0">
              <a:solidFill>
                <a:schemeClr val="bg1"/>
              </a:solidFill>
            </a:endParaRPr>
          </a:p>
          <a:p>
            <a:pPr algn="just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068" name="Text Box 51"/>
          <p:cNvSpPr txBox="1">
            <a:spLocks noChangeArrowheads="1"/>
          </p:cNvSpPr>
          <p:nvPr/>
        </p:nvSpPr>
        <p:spPr bwMode="auto">
          <a:xfrm>
            <a:off x="1752600" y="16908137"/>
            <a:ext cx="14249400" cy="9553654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Purpose of the research</a:t>
            </a:r>
            <a:r>
              <a:rPr lang="el-G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and Research questions</a:t>
            </a:r>
          </a:p>
          <a:p>
            <a:pPr eaLnBrk="1" hangingPunct="1">
              <a:defRPr/>
            </a:pP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The purpose of this doctoral thesis is to examine the necessity of education and counseling for the vulnerable group of prisoners in Greece and how it guide them in reintegration. </a:t>
            </a:r>
          </a:p>
          <a:p>
            <a:pPr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cs typeface="Arial" panose="020B0604020202020204" pitchFamily="34" charset="0"/>
              </a:rPr>
              <a:t>Research questions</a:t>
            </a:r>
          </a:p>
          <a:p>
            <a:pPr eaLnBrk="1" hangingPunct="1">
              <a:defRPr/>
            </a:pP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•about the living conditions and the consequences of confinement</a:t>
            </a:r>
          </a:p>
          <a:p>
            <a:pPr eaLnBrk="1" hangingPunct="1">
              <a:defRPr/>
            </a:pP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•the right to education (structures, educational programs, etc.) and to what extent is protected or abused. What kind of educational programs are available to prisoners in Greece</a:t>
            </a:r>
          </a:p>
          <a:p>
            <a:pPr eaLnBrk="1" hangingPunct="1">
              <a:defRPr/>
            </a:pP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•the role of education and  counselling in second chance schools and whether it can improve living and reintegration conditions </a:t>
            </a:r>
          </a:p>
          <a:p>
            <a:pPr eaLnBrk="1" hangingPunct="1">
              <a:defRPr/>
            </a:pP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•The role of counsellor and how he could contribute to social reintegration and reduce recidivism</a:t>
            </a:r>
          </a:p>
          <a:p>
            <a:pPr eaLnBrk="1" hangingPunct="1">
              <a:defRPr/>
            </a:pPr>
            <a:endParaRPr lang="el-GR" sz="3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070" name="Text Box 53"/>
          <p:cNvSpPr txBox="1">
            <a:spLocks noChangeArrowheads="1"/>
          </p:cNvSpPr>
          <p:nvPr/>
        </p:nvSpPr>
        <p:spPr bwMode="auto">
          <a:xfrm>
            <a:off x="17165473" y="16908137"/>
            <a:ext cx="9123527" cy="9553655"/>
          </a:xfrm>
          <a:prstGeom prst="rect">
            <a:avLst/>
          </a:prstGeom>
          <a:solidFill>
            <a:schemeClr val="tx1">
              <a:lumMod val="85000"/>
            </a:schemeClr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 of research</a:t>
            </a:r>
          </a:p>
          <a:p>
            <a:endParaRPr lang="en-US" sz="3200" b="1" i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First of all,  I came in contact with the chiefs of second chance schools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Secondly, I discussed with the advisors and the teachers in the second chance school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Thirdly, I came in contact with after release prisoners and discussed about the difficulties after release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Finally, Organizations, which offered work or support the vulnerable groups like prisoners</a:t>
            </a:r>
          </a:p>
          <a:p>
            <a:endParaRPr lang="en-US" sz="3200" b="1" dirty="0"/>
          </a:p>
          <a:p>
            <a:endParaRPr lang="en-US" sz="3200" b="1" i="1" dirty="0"/>
          </a:p>
          <a:p>
            <a:r>
              <a:rPr lang="en-US" sz="3200" b="1" i="1" dirty="0"/>
              <a:t> </a:t>
            </a: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1655761" y="506200"/>
            <a:ext cx="20110450" cy="5032049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85638" tIns="42818" rIns="85638" bIns="42818" anchor="ctr" anchorCtr="1"/>
          <a:lstStyle/>
          <a:p>
            <a:pPr algn="ctr" defTabSz="857250">
              <a:defRPr/>
            </a:pP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defTabSz="857250">
              <a:defRPr/>
            </a:pPr>
            <a:r>
              <a:rPr lang="en-US" sz="6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Second Chance Schools: Education and Reintegration</a:t>
            </a:r>
          </a:p>
          <a:p>
            <a:pPr algn="ctr" defTabSz="857250">
              <a:defRPr/>
            </a:pP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defTabSz="857250">
              <a:defRPr/>
            </a:pPr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Research Thesis</a:t>
            </a:r>
          </a:p>
          <a:p>
            <a:pPr algn="ctr" defTabSz="857250">
              <a:defRPr/>
            </a:pPr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Maria </a:t>
            </a:r>
            <a:r>
              <a:rPr lang="en-US" sz="40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Kaminioti</a:t>
            </a:r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, PhD Candidate</a:t>
            </a:r>
          </a:p>
          <a:p>
            <a:pPr algn="ctr" defTabSz="857250">
              <a:defRPr/>
            </a:pP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defTabSz="857250">
              <a:defRPr/>
            </a:pP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52400" y="152400"/>
            <a:ext cx="2743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251216"/>
            <a:ext cx="5061668" cy="241256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2348</TotalTime>
  <Words>459</Words>
  <Application>Microsoft Office PowerPoint</Application>
  <PresentationFormat>Personalizado</PresentationFormat>
  <Paragraphs>60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Georgia</vt:lpstr>
      <vt:lpstr>Times New Roman</vt:lpstr>
      <vt:lpstr>Wingdings 3</vt:lpstr>
      <vt:lpstr>Ιόν</vt:lpstr>
      <vt:lpstr>Presentación de PowerPoint</vt:lpstr>
    </vt:vector>
  </TitlesOfParts>
  <Company>Genigraphics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48h x 30w poster template</dc:title>
  <dc:creator>Jay Larson</dc:creator>
  <dc:description>Call us at 1-800-790-4001_x000d_
www.genigraphics.com</dc:description>
  <cp:lastModifiedBy>Ramón Ruiz</cp:lastModifiedBy>
  <cp:revision>113</cp:revision>
  <cp:lastPrinted>2000-08-03T00:31:24Z</cp:lastPrinted>
  <dcterms:created xsi:type="dcterms:W3CDTF">2000-02-09T15:01:13Z</dcterms:created>
  <dcterms:modified xsi:type="dcterms:W3CDTF">2025-07-07T16:02:31Z</dcterms:modified>
</cp:coreProperties>
</file>